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5"/>
    <p:sldMasterId id="214748367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y="5143500" cx="9144000"/>
  <p:notesSz cx="6858000" cy="9144000"/>
  <p:embeddedFontLst>
    <p:embeddedFont>
      <p:font typeface="Proxima Nova"/>
      <p:regular r:id="rId26"/>
      <p:bold r:id="rId27"/>
      <p:italic r:id="rId28"/>
      <p:boldItalic r:id="rId29"/>
    </p:embeddedFont>
    <p:embeddedFont>
      <p:font typeface="Hanken Grotesk"/>
      <p:regular r:id="rId30"/>
      <p:bold r:id="rId31"/>
      <p:italic r:id="rId32"/>
      <p:boldItalic r:id="rId33"/>
    </p:embeddedFont>
    <p:embeddedFont>
      <p:font typeface="Roboto"/>
      <p:regular r:id="rId34"/>
      <p:bold r:id="rId35"/>
      <p:italic r:id="rId36"/>
      <p:boldItalic r:id="rId37"/>
    </p:embeddedFont>
    <p:embeddedFont>
      <p:font typeface="Lobster"/>
      <p:regular r:id="rId38"/>
    </p:embeddedFont>
    <p:embeddedFont>
      <p:font typeface="Inter"/>
      <p:regular r:id="rId39"/>
      <p:bold r:id="rId40"/>
    </p:embeddedFont>
    <p:embeddedFont>
      <p:font typeface="Proxima Nova Semibold"/>
      <p:regular r:id="rId41"/>
      <p:bold r:id="rId42"/>
      <p:boldItalic r:id="rId43"/>
    </p:embeddedFont>
    <p:embeddedFont>
      <p:font typeface="Space Grotesk SemiBold"/>
      <p:regular r:id="rId44"/>
      <p:bold r:id="rId45"/>
    </p:embeddedFont>
    <p:embeddedFont>
      <p:font typeface="Inter Medium"/>
      <p:regular r:id="rId46"/>
      <p:bold r:id="rId47"/>
    </p:embeddedFont>
    <p:embeddedFont>
      <p:font typeface="Space Grotesk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8EABEF5-BE1C-4C54-9559-265763D7951B}">
  <a:tblStyle styleId="{18EABEF5-BE1C-4C54-9559-265763D795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-bold.fntdata"/><Relationship Id="rId42" Type="http://schemas.openxmlformats.org/officeDocument/2006/relationships/font" Target="fonts/ProximaNovaSemibold-bold.fntdata"/><Relationship Id="rId41" Type="http://schemas.openxmlformats.org/officeDocument/2006/relationships/font" Target="fonts/ProximaNovaSemibold-regular.fntdata"/><Relationship Id="rId44" Type="http://schemas.openxmlformats.org/officeDocument/2006/relationships/font" Target="fonts/SpaceGroteskSemiBold-regular.fntdata"/><Relationship Id="rId43" Type="http://schemas.openxmlformats.org/officeDocument/2006/relationships/font" Target="fonts/ProximaNovaSemibold-boldItalic.fntdata"/><Relationship Id="rId46" Type="http://schemas.openxmlformats.org/officeDocument/2006/relationships/font" Target="fonts/InterMedium-regular.fntdata"/><Relationship Id="rId45" Type="http://schemas.openxmlformats.org/officeDocument/2006/relationships/font" Target="fonts/SpaceGroteskSemiBold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SpaceGrotesk-regular.fntdata"/><Relationship Id="rId47" Type="http://schemas.openxmlformats.org/officeDocument/2006/relationships/font" Target="fonts/InterMedium-bold.fntdata"/><Relationship Id="rId49" Type="http://schemas.openxmlformats.org/officeDocument/2006/relationships/font" Target="fonts/SpaceGrotesk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HankenGrotesk-bold.fntdata"/><Relationship Id="rId30" Type="http://schemas.openxmlformats.org/officeDocument/2006/relationships/font" Target="fonts/HankenGrotesk-regular.fntdata"/><Relationship Id="rId33" Type="http://schemas.openxmlformats.org/officeDocument/2006/relationships/font" Target="fonts/HankenGrotesk-boldItalic.fntdata"/><Relationship Id="rId32" Type="http://schemas.openxmlformats.org/officeDocument/2006/relationships/font" Target="fonts/HankenGrotesk-italic.fntdata"/><Relationship Id="rId35" Type="http://schemas.openxmlformats.org/officeDocument/2006/relationships/font" Target="fonts/Roboto-bold.fntdata"/><Relationship Id="rId34" Type="http://schemas.openxmlformats.org/officeDocument/2006/relationships/font" Target="fonts/Roboto-regular.fntdata"/><Relationship Id="rId37" Type="http://schemas.openxmlformats.org/officeDocument/2006/relationships/font" Target="fonts/Roboto-boldItalic.fntdata"/><Relationship Id="rId36" Type="http://schemas.openxmlformats.org/officeDocument/2006/relationships/font" Target="fonts/Roboto-italic.fntdata"/><Relationship Id="rId39" Type="http://schemas.openxmlformats.org/officeDocument/2006/relationships/font" Target="fonts/Inter-regular.fntdata"/><Relationship Id="rId38" Type="http://schemas.openxmlformats.org/officeDocument/2006/relationships/font" Target="fonts/Lobster-regular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font" Target="fonts/ProximaNova-regular.fntdata"/><Relationship Id="rId25" Type="http://schemas.openxmlformats.org/officeDocument/2006/relationships/slide" Target="slides/slide18.xml"/><Relationship Id="rId28" Type="http://schemas.openxmlformats.org/officeDocument/2006/relationships/font" Target="fonts/ProximaNova-italic.fntdata"/><Relationship Id="rId27" Type="http://schemas.openxmlformats.org/officeDocument/2006/relationships/font" Target="fonts/ProximaNova-bold.fntdata"/><Relationship Id="rId29" Type="http://schemas.openxmlformats.org/officeDocument/2006/relationships/font" Target="fonts/ProximaNova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9fe3e6895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9fe3e6895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9fe3e6895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9fe3e6895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9fe3e6895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9fe3e6895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9fe3e68955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9fe3e6895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9fe3e6895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9fe3e6895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a00ed0a77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a00ed0a77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a0fea15f4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a0fea15f4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9fe3e6895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9fe3e6895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9fe3e6895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9fe3e6895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9f99fd6331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9f99fd6331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9f99fd6331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9f99fd6331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SLIDES_API17735561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SLIDES_API17735561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9f99fd6331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9f99fd6331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9fe3e6895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9fe3e6895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9fe3e6895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9fe3e6895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a00b8acf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a00b8acf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a00ed0a775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a00ed0a775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3" name="Google Shape;63;p14"/>
          <p:cNvSpPr txBox="1"/>
          <p:nvPr>
            <p:ph idx="2" type="body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4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 txBox="1"/>
          <p:nvPr>
            <p:ph idx="3" type="subTitle"/>
          </p:nvPr>
        </p:nvSpPr>
        <p:spPr>
          <a:xfrm>
            <a:off x="695250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69" name="Google Shape;69;p14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1">
  <p:cSld name="TITLE_AND_BODY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566250" y="1188300"/>
            <a:ext cx="77772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" name="Google Shape;73;p15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">
  <p:cSld name="TITLE_AND_BODY_1_3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0" y="0"/>
            <a:ext cx="9144000" cy="116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566250" y="29370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566250" y="1377275"/>
            <a:ext cx="7777200" cy="27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" name="Google Shape;78;p16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 a list + image">
  <p:cSld name="MAIN_POIN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17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4" name="Google Shape;84;p17"/>
          <p:cNvSpPr/>
          <p:nvPr/>
        </p:nvSpPr>
        <p:spPr>
          <a:xfrm>
            <a:off x="4855875" y="4450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/>
          <p:nvPr/>
        </p:nvSpPr>
        <p:spPr>
          <a:xfrm>
            <a:off x="4855875" y="158427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4855875" y="2723525"/>
            <a:ext cx="3726000" cy="993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5481550" y="609875"/>
            <a:ext cx="29727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" name="Google Shape;88;p17"/>
          <p:cNvSpPr txBox="1"/>
          <p:nvPr>
            <p:ph idx="3" type="body"/>
          </p:nvPr>
        </p:nvSpPr>
        <p:spPr>
          <a:xfrm>
            <a:off x="5481550" y="1749127"/>
            <a:ext cx="29727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9" name="Google Shape;89;p17"/>
          <p:cNvSpPr txBox="1"/>
          <p:nvPr>
            <p:ph idx="4" type="body"/>
          </p:nvPr>
        </p:nvSpPr>
        <p:spPr>
          <a:xfrm>
            <a:off x="5481550" y="2888379"/>
            <a:ext cx="2972700" cy="6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0" name="Google Shape;90;p17"/>
          <p:cNvSpPr txBox="1"/>
          <p:nvPr/>
        </p:nvSpPr>
        <p:spPr>
          <a:xfrm>
            <a:off x="5041100" y="7919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5041100" y="19312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5041100" y="30704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">
  <p:cSld name="TITLE_AND_BODY_1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18"/>
          <p:cNvGrpSpPr/>
          <p:nvPr/>
        </p:nvGrpSpPr>
        <p:grpSpPr>
          <a:xfrm>
            <a:off x="565200" y="1607413"/>
            <a:ext cx="2577600" cy="2867388"/>
            <a:chOff x="565200" y="1607413"/>
            <a:chExt cx="2577600" cy="2867388"/>
          </a:xfrm>
        </p:grpSpPr>
        <p:sp>
          <p:nvSpPr>
            <p:cNvPr id="98" name="Google Shape;98;p18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99" name="Google Shape;99;p18"/>
            <p:cNvSpPr/>
            <p:nvPr/>
          </p:nvSpPr>
          <p:spPr>
            <a:xfrm>
              <a:off x="1622250" y="1607413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00" name="Google Shape;100;p18"/>
          <p:cNvGrpSpPr/>
          <p:nvPr/>
        </p:nvGrpSpPr>
        <p:grpSpPr>
          <a:xfrm>
            <a:off x="3283200" y="1607425"/>
            <a:ext cx="2577600" cy="2867375"/>
            <a:chOff x="3283200" y="1607425"/>
            <a:chExt cx="2577600" cy="2867375"/>
          </a:xfrm>
        </p:grpSpPr>
        <p:sp>
          <p:nvSpPr>
            <p:cNvPr id="101" name="Google Shape;101;p18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02" name="Google Shape;102;p18"/>
            <p:cNvSpPr/>
            <p:nvPr/>
          </p:nvSpPr>
          <p:spPr>
            <a:xfrm>
              <a:off x="4340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03" name="Google Shape;103;p18"/>
          <p:cNvGrpSpPr/>
          <p:nvPr/>
        </p:nvGrpSpPr>
        <p:grpSpPr>
          <a:xfrm>
            <a:off x="6001200" y="1607425"/>
            <a:ext cx="2577600" cy="2867375"/>
            <a:chOff x="6001200" y="1607425"/>
            <a:chExt cx="2577600" cy="2867375"/>
          </a:xfrm>
        </p:grpSpPr>
        <p:sp>
          <p:nvSpPr>
            <p:cNvPr id="104" name="Google Shape;104;p18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05" name="Google Shape;105;p18"/>
            <p:cNvSpPr/>
            <p:nvPr/>
          </p:nvSpPr>
          <p:spPr>
            <a:xfrm>
              <a:off x="7058250" y="1607425"/>
              <a:ext cx="463500" cy="463500"/>
            </a:xfrm>
            <a:prstGeom prst="ellipse">
              <a:avLst/>
            </a:prstGeom>
            <a:solidFill>
              <a:srgbClr val="FFFFFF"/>
            </a:solidFill>
            <a:ln cap="flat" cmpd="sng" w="19050">
              <a:solidFill>
                <a:srgbClr val="3EABC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106" name="Google Shape;106;p18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8" name="Google Shape;108;p18"/>
          <p:cNvSpPr txBox="1"/>
          <p:nvPr/>
        </p:nvSpPr>
        <p:spPr>
          <a:xfrm>
            <a:off x="1614175" y="1607425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4336400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7051025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" name="Google Shape;112;p18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" name="Google Shape;113;p18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 v2">
  <p:cSld name="TITLE_AND_BODY_1_1_1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/>
          <p:nvPr/>
        </p:nvSpPr>
        <p:spPr>
          <a:xfrm>
            <a:off x="0" y="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9"/>
          <p:cNvSpPr/>
          <p:nvPr/>
        </p:nvSpPr>
        <p:spPr>
          <a:xfrm>
            <a:off x="3322875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60795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6459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21" name="Google Shape;121;p19"/>
          <p:cNvGrpSpPr/>
          <p:nvPr/>
        </p:nvGrpSpPr>
        <p:grpSpPr>
          <a:xfrm>
            <a:off x="565200" y="1608200"/>
            <a:ext cx="2577600" cy="2866600"/>
            <a:chOff x="565200" y="1608200"/>
            <a:chExt cx="2577600" cy="2866600"/>
          </a:xfrm>
        </p:grpSpPr>
        <p:sp>
          <p:nvSpPr>
            <p:cNvPr id="122" name="Google Shape;122;p19"/>
            <p:cNvSpPr/>
            <p:nvPr/>
          </p:nvSpPr>
          <p:spPr>
            <a:xfrm>
              <a:off x="565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15616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24" name="Google Shape;124;p19"/>
          <p:cNvGrpSpPr/>
          <p:nvPr/>
        </p:nvGrpSpPr>
        <p:grpSpPr>
          <a:xfrm>
            <a:off x="3283200" y="1608200"/>
            <a:ext cx="2577600" cy="2866600"/>
            <a:chOff x="3283200" y="1608200"/>
            <a:chExt cx="2577600" cy="2866600"/>
          </a:xfrm>
        </p:grpSpPr>
        <p:sp>
          <p:nvSpPr>
            <p:cNvPr id="125" name="Google Shape;125;p19"/>
            <p:cNvSpPr/>
            <p:nvPr/>
          </p:nvSpPr>
          <p:spPr>
            <a:xfrm>
              <a:off x="3283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26" name="Google Shape;126;p19"/>
            <p:cNvSpPr/>
            <p:nvPr/>
          </p:nvSpPr>
          <p:spPr>
            <a:xfrm>
              <a:off x="4316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grpSp>
        <p:nvGrpSpPr>
          <p:cNvPr id="127" name="Google Shape;127;p19"/>
          <p:cNvGrpSpPr/>
          <p:nvPr/>
        </p:nvGrpSpPr>
        <p:grpSpPr>
          <a:xfrm>
            <a:off x="6001200" y="1608200"/>
            <a:ext cx="2577600" cy="2866600"/>
            <a:chOff x="6001200" y="1608200"/>
            <a:chExt cx="2577600" cy="2866600"/>
          </a:xfrm>
        </p:grpSpPr>
        <p:sp>
          <p:nvSpPr>
            <p:cNvPr id="128" name="Google Shape;128;p19"/>
            <p:cNvSpPr/>
            <p:nvPr/>
          </p:nvSpPr>
          <p:spPr>
            <a:xfrm>
              <a:off x="6001200" y="1839600"/>
              <a:ext cx="2577600" cy="263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314325" rotWithShape="0" algn="bl" dir="5100000" dist="952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7034700" y="1608200"/>
              <a:ext cx="510600" cy="510600"/>
            </a:xfrm>
            <a:prstGeom prst="ellipse">
              <a:avLst/>
            </a:prstGeom>
            <a:solidFill>
              <a:srgbClr val="3EA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 Medium"/>
                <a:ea typeface="Inter Medium"/>
                <a:cs typeface="Inter Medium"/>
                <a:sym typeface="Inter Medium"/>
              </a:endParaRPr>
            </a:p>
          </p:txBody>
        </p:sp>
      </p:grpSp>
      <p:sp>
        <p:nvSpPr>
          <p:cNvPr id="130" name="Google Shape;130;p19"/>
          <p:cNvSpPr txBox="1"/>
          <p:nvPr/>
        </p:nvSpPr>
        <p:spPr>
          <a:xfrm>
            <a:off x="1559475" y="160820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4329575" y="1610450"/>
            <a:ext cx="4818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2" name="Google Shape;132;p19"/>
          <p:cNvSpPr txBox="1"/>
          <p:nvPr/>
        </p:nvSpPr>
        <p:spPr>
          <a:xfrm>
            <a:off x="7038125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4" name="Google Shape;134;p19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5" name="Google Shape;135;p19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">
  <p:cSld name="TITLE_AND_BODY_1_2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/>
          <p:nvPr/>
        </p:nvSpPr>
        <p:spPr>
          <a:xfrm>
            <a:off x="569625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8" name="Google Shape;138;p20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812325" y="2376000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1" name="Google Shape;141;p20"/>
          <p:cNvSpPr/>
          <p:nvPr/>
        </p:nvSpPr>
        <p:spPr>
          <a:xfrm>
            <a:off x="3287688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2" name="Google Shape;142;p20"/>
          <p:cNvSpPr/>
          <p:nvPr/>
        </p:nvSpPr>
        <p:spPr>
          <a:xfrm>
            <a:off x="6005751" y="1377275"/>
            <a:ext cx="2575500" cy="3191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3" name="Google Shape;143;p20"/>
          <p:cNvSpPr txBox="1"/>
          <p:nvPr>
            <p:ph idx="2" type="body"/>
          </p:nvPr>
        </p:nvSpPr>
        <p:spPr>
          <a:xfrm>
            <a:off x="3530400" y="23775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4" name="Google Shape;144;p20"/>
          <p:cNvSpPr txBox="1"/>
          <p:nvPr>
            <p:ph idx="3" type="body"/>
          </p:nvPr>
        </p:nvSpPr>
        <p:spPr>
          <a:xfrm>
            <a:off x="6239000" y="2377558"/>
            <a:ext cx="20901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5" name="Google Shape;145;p20"/>
          <p:cNvSpPr txBox="1"/>
          <p:nvPr>
            <p:ph idx="4" type="subTitle"/>
          </p:nvPr>
        </p:nvSpPr>
        <p:spPr>
          <a:xfrm>
            <a:off x="812325" y="1803600"/>
            <a:ext cx="20901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Space Grotesk SemiBold"/>
              <a:buNone/>
              <a:defRPr sz="2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46" name="Google Shape;146;p20"/>
          <p:cNvSpPr txBox="1"/>
          <p:nvPr>
            <p:ph idx="5" type="subTitle"/>
          </p:nvPr>
        </p:nvSpPr>
        <p:spPr>
          <a:xfrm>
            <a:off x="3464688" y="18036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47" name="Google Shape;147;p20"/>
          <p:cNvSpPr txBox="1"/>
          <p:nvPr>
            <p:ph idx="6" type="subTitle"/>
          </p:nvPr>
        </p:nvSpPr>
        <p:spPr>
          <a:xfrm>
            <a:off x="6182738" y="18036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aragraphs">
  <p:cSld name="TITLE_AND_BODY_1_1_1_1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645900" y="4447275"/>
            <a:ext cx="2418600" cy="121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6079500" y="4447175"/>
            <a:ext cx="2418600" cy="12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3358950" y="4447175"/>
            <a:ext cx="2418600" cy="121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2" name="Google Shape;152;p21"/>
          <p:cNvSpPr/>
          <p:nvPr/>
        </p:nvSpPr>
        <p:spPr>
          <a:xfrm>
            <a:off x="0" y="0"/>
            <a:ext cx="9144000" cy="257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573750" y="1730775"/>
            <a:ext cx="2567400" cy="2716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21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6" name="Google Shape;156;p21"/>
          <p:cNvSpPr/>
          <p:nvPr/>
        </p:nvSpPr>
        <p:spPr>
          <a:xfrm>
            <a:off x="5999850" y="1730775"/>
            <a:ext cx="2567400" cy="2716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1"/>
          <p:cNvSpPr/>
          <p:nvPr/>
        </p:nvSpPr>
        <p:spPr>
          <a:xfrm>
            <a:off x="3286800" y="1730775"/>
            <a:ext cx="2567400" cy="2716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1"/>
          <p:cNvSpPr txBox="1"/>
          <p:nvPr>
            <p:ph idx="1" type="body"/>
          </p:nvPr>
        </p:nvSpPr>
        <p:spPr>
          <a:xfrm>
            <a:off x="693150" y="1994900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16740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9" name="Google Shape;159;p21"/>
          <p:cNvSpPr txBox="1"/>
          <p:nvPr>
            <p:ph idx="2" type="body"/>
          </p:nvPr>
        </p:nvSpPr>
        <p:spPr>
          <a:xfrm>
            <a:off x="3406200" y="1994925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0" name="Google Shape;160;p21"/>
          <p:cNvSpPr txBox="1"/>
          <p:nvPr>
            <p:ph idx="3" type="body"/>
          </p:nvPr>
        </p:nvSpPr>
        <p:spPr>
          <a:xfrm>
            <a:off x="6124500" y="1994925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57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e/negative slide">
  <p:cSld name="TITLE_AND_BODY_1_2_1_1_1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4" name="Google Shape;164;p22"/>
          <p:cNvSpPr txBox="1"/>
          <p:nvPr>
            <p:ph idx="1" type="body"/>
          </p:nvPr>
        </p:nvSpPr>
        <p:spPr>
          <a:xfrm>
            <a:off x="650850" y="1916463"/>
            <a:ext cx="37767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Inter"/>
              <a:buChar char="✓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" name="Google Shape;165;p22"/>
          <p:cNvSpPr txBox="1"/>
          <p:nvPr>
            <p:ph idx="2" type="body"/>
          </p:nvPr>
        </p:nvSpPr>
        <p:spPr>
          <a:xfrm>
            <a:off x="4845450" y="1916463"/>
            <a:ext cx="37323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✕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" name="Google Shape;166;p22"/>
          <p:cNvSpPr txBox="1"/>
          <p:nvPr>
            <p:ph idx="3" type="subTitle"/>
          </p:nvPr>
        </p:nvSpPr>
        <p:spPr>
          <a:xfrm>
            <a:off x="650850" y="1367825"/>
            <a:ext cx="37767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pace Grotesk SemiBold"/>
              <a:buNone/>
              <a:defRPr>
                <a:solidFill>
                  <a:schemeClr val="accent3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pace Grotesk SemiBold"/>
              <a:buNone/>
              <a:defRPr>
                <a:solidFill>
                  <a:schemeClr val="accent6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Slide">
  <p:cSld name="Default Slide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- v1">
  <p:cSld name="CUSTOM_16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/>
          <p:cNvSpPr txBox="1"/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72" name="Google Shape;172;p24"/>
          <p:cNvSpPr/>
          <p:nvPr>
            <p:ph idx="2" type="pic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4"/>
          <p:cNvSpPr txBox="1"/>
          <p:nvPr>
            <p:ph idx="1" type="body"/>
          </p:nvPr>
        </p:nvSpPr>
        <p:spPr>
          <a:xfrm>
            <a:off x="4362375" y="28385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cxnSp>
        <p:nvCxnSpPr>
          <p:cNvPr id="174" name="Google Shape;174;p24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" name="Google Shape;175;p24"/>
          <p:cNvSpPr txBox="1"/>
          <p:nvPr>
            <p:ph idx="3" type="body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6" name="Google Shape;176;p24"/>
          <p:cNvSpPr txBox="1"/>
          <p:nvPr>
            <p:ph idx="4" type="body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7" name="Google Shape;177;p24"/>
          <p:cNvSpPr txBox="1"/>
          <p:nvPr/>
        </p:nvSpPr>
        <p:spPr>
          <a:xfrm>
            <a:off x="4347675" y="24383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Number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4347675" y="3286200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Email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179" name="Google Shape;179;p24"/>
          <p:cNvSpPr txBox="1"/>
          <p:nvPr/>
        </p:nvSpPr>
        <p:spPr>
          <a:xfrm>
            <a:off x="4347675" y="41148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Site Link</a:t>
            </a:r>
            <a:endParaRPr>
              <a:solidFill>
                <a:schemeClr val="accent5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59">
          <p15:clr>
            <a:srgbClr val="E46962"/>
          </p15:clr>
        </p15:guide>
        <p15:guide id="2" orient="horz" pos="2181">
          <p15:clr>
            <a:srgbClr val="E46962"/>
          </p15:clr>
        </p15:guide>
        <p15:guide id="3" orient="horz" pos="2703">
          <p15:clr>
            <a:srgbClr val="E46962"/>
          </p15:clr>
        </p15:guide>
        <p15:guide id="4" pos="2739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slide - v1">
  <p:cSld name="CUSTOM_19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/>
          <p:nvPr/>
        </p:nvSpPr>
        <p:spPr>
          <a:xfrm>
            <a:off x="6896100" y="-28575"/>
            <a:ext cx="22479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2" name="Google Shape;182;p25"/>
          <p:cNvSpPr/>
          <p:nvPr/>
        </p:nvSpPr>
        <p:spPr>
          <a:xfrm>
            <a:off x="1652100" y="1809750"/>
            <a:ext cx="6105600" cy="2209800"/>
          </a:xfrm>
          <a:prstGeom prst="round1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4" name="Google Shape;184;p25"/>
          <p:cNvSpPr/>
          <p:nvPr>
            <p:ph idx="2" type="pic"/>
          </p:nvPr>
        </p:nvSpPr>
        <p:spPr>
          <a:xfrm>
            <a:off x="566250" y="1781175"/>
            <a:ext cx="2238300" cy="2238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5" name="Google Shape;185;p25"/>
          <p:cNvSpPr txBox="1"/>
          <p:nvPr>
            <p:ph idx="1" type="body"/>
          </p:nvPr>
        </p:nvSpPr>
        <p:spPr>
          <a:xfrm>
            <a:off x="3201650" y="2350797"/>
            <a:ext cx="3857400" cy="3210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6" name="Google Shape;186;p25"/>
          <p:cNvSpPr txBox="1"/>
          <p:nvPr>
            <p:ph idx="3" type="subTitle"/>
          </p:nvPr>
        </p:nvSpPr>
        <p:spPr>
          <a:xfrm>
            <a:off x="3201650" y="2029802"/>
            <a:ext cx="3857400" cy="321000"/>
          </a:xfrm>
          <a:prstGeom prst="rect">
            <a:avLst/>
          </a:prstGeom>
        </p:spPr>
        <p:txBody>
          <a:bodyPr anchorCtr="0" anchor="ctr" bIns="91425" lIns="0" spcFirstLastPara="1" rIns="91425" wrap="square" tIns="900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Space Grotesk SemiBold"/>
              <a:buNone/>
              <a:defRPr sz="1400">
                <a:solidFill>
                  <a:schemeClr val="accent5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5"/>
          <p:cNvSpPr txBox="1"/>
          <p:nvPr>
            <p:ph idx="4" type="body"/>
          </p:nvPr>
        </p:nvSpPr>
        <p:spPr>
          <a:xfrm>
            <a:off x="3201650" y="2671800"/>
            <a:ext cx="3857400" cy="12759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164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s slide - v2">
  <p:cSld name="CUSTOM_23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0" name="Google Shape;190;p26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1" name="Google Shape;191;p26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6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93" name="Google Shape;193;p26"/>
          <p:cNvSpPr txBox="1"/>
          <p:nvPr/>
        </p:nvSpPr>
        <p:spPr>
          <a:xfrm flipH="1" rot="10800000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94" name="Google Shape;194;p26"/>
          <p:cNvSpPr txBox="1"/>
          <p:nvPr>
            <p:ph idx="1" type="body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anchorCtr="0" anchor="ctr" bIns="180000" lIns="180000" spcFirstLastPara="1" rIns="180000" wrap="square" tIns="18000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pace Grotesk"/>
              <a:buNone/>
              <a:defRPr b="1" sz="26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 Medium"/>
              <a:buChar char="●"/>
              <a:defRPr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hyperlink" Target="https://scikit-learn.org/stable/auto_examples/linear_model/plot_tweedie_regression_insurance_claims.html" TargetMode="External"/><Relationship Id="rId10" Type="http://schemas.openxmlformats.org/officeDocument/2006/relationships/hyperlink" Target="https://medium.com/@wardarahim25/modelling-insurance-claims-data-using-the-tweedie-approach-94db8b14bfb5" TargetMode="External"/><Relationship Id="rId13" Type="http://schemas.openxmlformats.org/officeDocument/2006/relationships/hyperlink" Target="https://www.math.mcgill.ca/yyang/demo.html#results" TargetMode="External"/><Relationship Id="rId12" Type="http://schemas.openxmlformats.org/officeDocument/2006/relationships/hyperlink" Target="https://scikit-learn.org/stable/auto_examples/linear_model/plot_tweedie_regression_insurance_claims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kaggle.com/competitions/2023-travelers-university-competition/leaderboard?tab=public" TargetMode="External"/><Relationship Id="rId4" Type="http://schemas.openxmlformats.org/officeDocument/2006/relationships/hyperlink" Target="https://www.kaggle.com/competitions/2023-travelers-university-competition/leaderboard?tab=public" TargetMode="External"/><Relationship Id="rId9" Type="http://schemas.openxmlformats.org/officeDocument/2006/relationships/hyperlink" Target="https://medium.com/@wardarahim25/modelling-insurance-claims-data-using-the-tweedie-approach-94db8b14bfb5" TargetMode="External"/><Relationship Id="rId14" Type="http://schemas.openxmlformats.org/officeDocument/2006/relationships/hyperlink" Target="https://www.math.mcgill.ca/yyang/demo.html#results" TargetMode="External"/><Relationship Id="rId5" Type="http://schemas.openxmlformats.org/officeDocument/2006/relationships/hyperlink" Target="https://arxiv.org/pdf/1508.06378.pdf" TargetMode="External"/><Relationship Id="rId6" Type="http://schemas.openxmlformats.org/officeDocument/2006/relationships/hyperlink" Target="https://arxiv.org/pdf/1508.06378.pdf" TargetMode="External"/><Relationship Id="rId7" Type="http://schemas.openxmlformats.org/officeDocument/2006/relationships/hyperlink" Target="https://www.researchgate.net/publication/327280173_Combining_Predictions_of_Auto_Insurance_Claims" TargetMode="External"/><Relationship Id="rId8" Type="http://schemas.openxmlformats.org/officeDocument/2006/relationships/hyperlink" Target="https://www.researchgate.net/publication/327280173_Combining_Predictions_of_Auto_Insurance_Claim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66"/>
              <a:t>2023 Travelers Analytics Case Competition</a:t>
            </a:r>
            <a:endParaRPr sz="346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77"/>
              <a:t>InsNova Auto Insurance Company Modeling Problem</a:t>
            </a:r>
            <a:endParaRPr sz="2577"/>
          </a:p>
        </p:txBody>
      </p:sp>
      <p:sp>
        <p:nvSpPr>
          <p:cNvPr id="200" name="Google Shape;200;p27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Team: Traveling Scientists (Rutgers University)</a:t>
            </a:r>
            <a:endParaRPr/>
          </a:p>
        </p:txBody>
      </p:sp>
      <p:pic>
        <p:nvPicPr>
          <p:cNvPr id="201" name="Google Shape;20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3200" y="87175"/>
            <a:ext cx="1113950" cy="111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Model - Data preparation</a:t>
            </a:r>
            <a:endParaRPr b="1"/>
          </a:p>
        </p:txBody>
      </p:sp>
      <p:sp>
        <p:nvSpPr>
          <p:cNvPr id="264" name="Google Shape;264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00000"/>
                </a:solidFill>
              </a:rPr>
              <a:t>Categorical </a:t>
            </a:r>
            <a:r>
              <a:rPr lang="en-GB">
                <a:solidFill>
                  <a:srgbClr val="000000"/>
                </a:solidFill>
              </a:rPr>
              <a:t>Feature Treatment:</a:t>
            </a:r>
            <a:endParaRPr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1" lang="en-GB" sz="1600">
                <a:solidFill>
                  <a:srgbClr val="000000"/>
                </a:solidFill>
              </a:rPr>
              <a:t>Encoding:</a:t>
            </a:r>
            <a:r>
              <a:rPr lang="en-GB" sz="1600">
                <a:solidFill>
                  <a:srgbClr val="000000"/>
                </a:solidFill>
              </a:rPr>
              <a:t> We transformed categorical variables using one-hot encoding for nominal variables and ordinal encoding where a natural order existed.</a:t>
            </a:r>
            <a:endParaRPr sz="16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00000"/>
                </a:solidFill>
              </a:rPr>
              <a:t>Numerical </a:t>
            </a:r>
            <a:r>
              <a:rPr lang="en-GB">
                <a:solidFill>
                  <a:srgbClr val="000000"/>
                </a:solidFill>
              </a:rPr>
              <a:t>Feature Treatment:</a:t>
            </a:r>
            <a:endParaRPr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1" lang="en-GB" sz="1600">
                <a:solidFill>
                  <a:srgbClr val="000000"/>
                </a:solidFill>
              </a:rPr>
              <a:t>Standardization:</a:t>
            </a:r>
            <a:r>
              <a:rPr lang="en-GB" sz="1600">
                <a:solidFill>
                  <a:srgbClr val="000000"/>
                </a:solidFill>
              </a:rPr>
              <a:t> We scaled numerical features to ensure that variables with larger ranges do not dominate the model's feature importance.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Tweedie Model</a:t>
            </a:r>
            <a:endParaRPr b="1"/>
          </a:p>
        </p:txBody>
      </p:sp>
      <p:sp>
        <p:nvSpPr>
          <p:cNvPr id="270" name="Google Shape;270;p37"/>
          <p:cNvSpPr txBox="1"/>
          <p:nvPr>
            <p:ph idx="1" type="body"/>
          </p:nvPr>
        </p:nvSpPr>
        <p:spPr>
          <a:xfrm>
            <a:off x="311700" y="1152475"/>
            <a:ext cx="5387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We used Tweedie distribution to model our data.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Tweedie is a statistical distribution suited for modeling insurance claim costs as it handles data with excess zeros and right-skewed distribution 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Insurance data often has many policies with no claims (zeros) and a few high-cost claims, making Tweedie a suitable choice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271" name="Google Shape;27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6150" y="1216450"/>
            <a:ext cx="3091550" cy="293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Model Approaches</a:t>
            </a:r>
            <a:endParaRPr b="1"/>
          </a:p>
        </p:txBody>
      </p:sp>
      <p:sp>
        <p:nvSpPr>
          <p:cNvPr id="277" name="Google Shape;277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We tried out multiple approaches to predict the claim cost. Here are few for </a:t>
            </a:r>
            <a:r>
              <a:rPr lang="en-GB" sz="1200">
                <a:solidFill>
                  <a:schemeClr val="dk1"/>
                </a:solidFill>
              </a:rPr>
              <a:t>which</a:t>
            </a:r>
            <a:r>
              <a:rPr lang="en-GB" sz="1200">
                <a:solidFill>
                  <a:schemeClr val="dk1"/>
                </a:solidFill>
              </a:rPr>
              <a:t> we did not get good predictions: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Predicted is_clm and appended it into the validation data to predict claim cost using Ensemble and Boosting Algorithms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Passing </a:t>
            </a:r>
            <a:r>
              <a:rPr lang="en-GB" sz="1200">
                <a:solidFill>
                  <a:schemeClr val="dk1"/>
                </a:solidFill>
              </a:rPr>
              <a:t>the</a:t>
            </a:r>
            <a:r>
              <a:rPr lang="en-GB" sz="1200">
                <a:solidFill>
                  <a:schemeClr val="dk1"/>
                </a:solidFill>
              </a:rPr>
              <a:t> Tweedie Regressor as an objective function to the boosting algorithms.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Passing exposure as the offset and modelling the pure premium.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Using variable selection using L1 norm.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TD boost - A very powerful model but given the time constraint couldn’t leverage its full potential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Models that did give good predictions: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Simple Tweedie Regressor using Tweedie Mean Deviance scorer.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Employed grid search to enhance predictive accuracy by exploring a broader range of parameters.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About the Model</a:t>
            </a:r>
            <a:endParaRPr b="1"/>
          </a:p>
        </p:txBody>
      </p:sp>
      <p:sp>
        <p:nvSpPr>
          <p:cNvPr id="283" name="Google Shape;283;p39"/>
          <p:cNvSpPr txBox="1"/>
          <p:nvPr>
            <p:ph idx="1" type="body"/>
          </p:nvPr>
        </p:nvSpPr>
        <p:spPr>
          <a:xfrm>
            <a:off x="311700" y="1017725"/>
            <a:ext cx="8520600" cy="19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Pipelined the Tweedie model with the preprocessing mentioned before and conducted grid search to find out the optimal hyperparameters for the Tweedie Regressor.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Applied lower and upper bounds to the predictions to enhance model stability and prevent extreme values.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Implemented the best model obtained on the validation data to generate predictions for auto insurance claim costs.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284" name="Google Shape;28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3450" y="3111725"/>
            <a:ext cx="3702350" cy="185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22">
                <a:solidFill>
                  <a:srgbClr val="000000"/>
                </a:solidFill>
              </a:rPr>
              <a:t>Fit Statistics and Performance Metrics</a:t>
            </a:r>
            <a:endParaRPr b="1" sz="4022"/>
          </a:p>
        </p:txBody>
      </p:sp>
      <p:sp>
        <p:nvSpPr>
          <p:cNvPr id="290" name="Google Shape;290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b="1" lang="en-GB" sz="1600">
                <a:solidFill>
                  <a:srgbClr val="000000"/>
                </a:solidFill>
              </a:rPr>
              <a:t>Gini index</a:t>
            </a:r>
            <a:r>
              <a:rPr lang="en-GB" sz="1600">
                <a:solidFill>
                  <a:srgbClr val="000000"/>
                </a:solidFill>
              </a:rPr>
              <a:t> is used as a key metric for model performance.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-GB" sz="1600">
                <a:solidFill>
                  <a:srgbClr val="000000"/>
                </a:solidFill>
              </a:rPr>
              <a:t>Gini coefficient close to 1 indicates good model performance, whereas a coefficient close to 0 indicates poor performance.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000000"/>
                </a:solidFill>
              </a:rPr>
              <a:t>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-GB" sz="1600">
                <a:solidFill>
                  <a:srgbClr val="000000"/>
                </a:solidFill>
              </a:rPr>
              <a:t>Overfitting is typically evaluated by comparing performance on training data versus unseen test data.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-GB" sz="1600">
                <a:solidFill>
                  <a:srgbClr val="000000"/>
                </a:solidFill>
              </a:rPr>
              <a:t>To </a:t>
            </a:r>
            <a:r>
              <a:rPr b="1" lang="en-GB" sz="1600">
                <a:solidFill>
                  <a:srgbClr val="000000"/>
                </a:solidFill>
              </a:rPr>
              <a:t>prevent overfitting</a:t>
            </a:r>
            <a:r>
              <a:rPr lang="en-GB" sz="1600">
                <a:solidFill>
                  <a:srgbClr val="000000"/>
                </a:solidFill>
              </a:rPr>
              <a:t>, training data is further split into </a:t>
            </a:r>
            <a:r>
              <a:rPr b="1" lang="en-GB" sz="1600">
                <a:solidFill>
                  <a:schemeClr val="dk2"/>
                </a:solidFill>
              </a:rPr>
              <a:t>training and test sets</a:t>
            </a:r>
            <a:r>
              <a:rPr lang="en-GB" sz="1600">
                <a:solidFill>
                  <a:srgbClr val="000000"/>
                </a:solidFill>
              </a:rPr>
              <a:t>, allowing the evaluation of the model's generalisation to new, unseen data.</a:t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Model tuning</a:t>
            </a:r>
            <a:endParaRPr b="1"/>
          </a:p>
        </p:txBody>
      </p:sp>
      <p:sp>
        <p:nvSpPr>
          <p:cNvPr id="296" name="Google Shape;296;p41"/>
          <p:cNvSpPr txBox="1"/>
          <p:nvPr>
            <p:ph idx="1" type="body"/>
          </p:nvPr>
        </p:nvSpPr>
        <p:spPr>
          <a:xfrm>
            <a:off x="557850" y="1133100"/>
            <a:ext cx="802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50">
                <a:solidFill>
                  <a:schemeClr val="dk1"/>
                </a:solidFill>
              </a:rPr>
              <a:t>The predictive model was fine-tuned based on the evaluation results to improve its performance and accuracy.</a:t>
            </a:r>
            <a:endParaRPr sz="2250">
              <a:solidFill>
                <a:schemeClr val="dk1"/>
              </a:solidFill>
            </a:endParaRPr>
          </a:p>
          <a:p>
            <a:pPr indent="-32861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lphaUcPeriod"/>
            </a:pPr>
            <a:r>
              <a:rPr b="1" lang="en-GB" sz="2250">
                <a:solidFill>
                  <a:schemeClr val="dk1"/>
                </a:solidFill>
              </a:rPr>
              <a:t>Range of Parameters: </a:t>
            </a:r>
            <a:endParaRPr b="1" sz="225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50">
                <a:solidFill>
                  <a:schemeClr val="dk1"/>
                </a:solidFill>
              </a:rPr>
              <a:t>Tweedie Regressor, the power and alpha parameters.</a:t>
            </a:r>
            <a:endParaRPr sz="2250">
              <a:solidFill>
                <a:schemeClr val="dk1"/>
              </a:solidFill>
            </a:endParaRPr>
          </a:p>
          <a:p>
            <a:pPr indent="-32861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lphaUcPeriod"/>
            </a:pPr>
            <a:r>
              <a:rPr b="1" lang="en-GB" sz="2250">
                <a:solidFill>
                  <a:schemeClr val="dk1"/>
                </a:solidFill>
              </a:rPr>
              <a:t>Broad Range Initial Search: </a:t>
            </a:r>
            <a:endParaRPr b="1" sz="225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50">
                <a:solidFill>
                  <a:schemeClr val="dk1"/>
                </a:solidFill>
              </a:rPr>
              <a:t>Initially, set a broad range for the parameters. </a:t>
            </a:r>
            <a:endParaRPr sz="2250">
              <a:solidFill>
                <a:schemeClr val="dk1"/>
              </a:solidFill>
            </a:endParaRPr>
          </a:p>
          <a:p>
            <a:pPr indent="-32861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lphaUcPeriod"/>
            </a:pPr>
            <a:r>
              <a:rPr b="1" lang="en-GB" sz="2250">
                <a:solidFill>
                  <a:schemeClr val="dk1"/>
                </a:solidFill>
              </a:rPr>
              <a:t>Refinement: </a:t>
            </a:r>
            <a:endParaRPr b="1" sz="225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50">
                <a:solidFill>
                  <a:schemeClr val="dk1"/>
                </a:solidFill>
              </a:rPr>
              <a:t>Based on the analysis, refine the parameter ranges. </a:t>
            </a:r>
            <a:endParaRPr sz="2250">
              <a:solidFill>
                <a:schemeClr val="dk1"/>
              </a:solidFill>
            </a:endParaRPr>
          </a:p>
          <a:p>
            <a:pPr indent="-32861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lphaUcPeriod"/>
            </a:pPr>
            <a:r>
              <a:rPr b="1" lang="en-GB" sz="2250">
                <a:solidFill>
                  <a:schemeClr val="dk1"/>
                </a:solidFill>
              </a:rPr>
              <a:t>Dense Grid in Targeted Areas: </a:t>
            </a:r>
            <a:endParaRPr b="1" sz="225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50">
                <a:solidFill>
                  <a:schemeClr val="dk1"/>
                </a:solidFill>
              </a:rPr>
              <a:t>Within the narrowed ranges, increase the density of the grid. </a:t>
            </a:r>
            <a:endParaRPr sz="2250">
              <a:solidFill>
                <a:schemeClr val="dk1"/>
              </a:solidFill>
            </a:endParaRPr>
          </a:p>
          <a:p>
            <a:pPr indent="-32861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lphaUcPeriod"/>
            </a:pPr>
            <a:r>
              <a:rPr b="1" lang="en-GB" sz="2250">
                <a:solidFill>
                  <a:schemeClr val="dk1"/>
                </a:solidFill>
              </a:rPr>
              <a:t>Compare Models: </a:t>
            </a:r>
            <a:endParaRPr b="1" sz="225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50">
                <a:solidFill>
                  <a:schemeClr val="dk1"/>
                </a:solidFill>
              </a:rPr>
              <a:t>Using our gini index metric, with allowed computational feasibility.</a:t>
            </a:r>
            <a:endParaRPr sz="22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Why our plan </a:t>
            </a:r>
            <a:endParaRPr/>
          </a:p>
        </p:txBody>
      </p:sp>
      <p:sp>
        <p:nvSpPr>
          <p:cNvPr id="302" name="Google Shape;302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●"/>
            </a:pPr>
            <a:r>
              <a:rPr b="1" lang="en-GB" sz="1600">
                <a:solidFill>
                  <a:schemeClr val="dk2"/>
                </a:solidFill>
              </a:rPr>
              <a:t>Improved</a:t>
            </a:r>
            <a:r>
              <a:rPr lang="en-GB" sz="1600">
                <a:solidFill>
                  <a:schemeClr val="dk2"/>
                </a:solidFill>
              </a:rPr>
              <a:t> </a:t>
            </a:r>
            <a:r>
              <a:rPr b="1" lang="en-GB" sz="1600">
                <a:solidFill>
                  <a:schemeClr val="dk2"/>
                </a:solidFill>
              </a:rPr>
              <a:t>accuracy</a:t>
            </a:r>
            <a:r>
              <a:rPr lang="en-GB" sz="1600">
                <a:solidFill>
                  <a:schemeClr val="dk1"/>
                </a:solidFill>
              </a:rPr>
              <a:t>: Our model uses advanced machine learning algorithms to analyze data and provide </a:t>
            </a:r>
            <a:r>
              <a:rPr b="1" lang="en-GB" sz="1600">
                <a:solidFill>
                  <a:schemeClr val="dk1"/>
                </a:solidFill>
              </a:rPr>
              <a:t>reliable &amp; accurate</a:t>
            </a:r>
            <a:r>
              <a:rPr lang="en-GB" sz="1600">
                <a:solidFill>
                  <a:schemeClr val="dk1"/>
                </a:solidFill>
              </a:rPr>
              <a:t> predictions of claim costs, reducing the risk of overpaying or underpaying claims.</a:t>
            </a:r>
            <a:endParaRPr sz="16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●"/>
            </a:pPr>
            <a:r>
              <a:rPr b="1" lang="en-GB" sz="1600">
                <a:solidFill>
                  <a:schemeClr val="dk2"/>
                </a:solidFill>
              </a:rPr>
              <a:t>Increased</a:t>
            </a:r>
            <a:r>
              <a:rPr lang="en-GB" sz="1600">
                <a:solidFill>
                  <a:schemeClr val="dk2"/>
                </a:solidFill>
              </a:rPr>
              <a:t> </a:t>
            </a:r>
            <a:r>
              <a:rPr b="1" lang="en-GB" sz="1600">
                <a:solidFill>
                  <a:schemeClr val="dk2"/>
                </a:solidFill>
              </a:rPr>
              <a:t>efficiency</a:t>
            </a:r>
            <a:r>
              <a:rPr lang="en-GB" sz="1600"/>
              <a:t>: </a:t>
            </a:r>
            <a:r>
              <a:rPr lang="en-GB" sz="1600">
                <a:solidFill>
                  <a:schemeClr val="dk1"/>
                </a:solidFill>
              </a:rPr>
              <a:t>By </a:t>
            </a:r>
            <a:r>
              <a:rPr lang="en-GB" sz="1600">
                <a:solidFill>
                  <a:schemeClr val="dk1"/>
                </a:solidFill>
              </a:rPr>
              <a:t>accurate and </a:t>
            </a:r>
            <a:r>
              <a:rPr b="1" lang="en-GB" sz="1600">
                <a:solidFill>
                  <a:schemeClr val="dk1"/>
                </a:solidFill>
              </a:rPr>
              <a:t>quicker</a:t>
            </a:r>
            <a:r>
              <a:rPr lang="en-GB" sz="1600">
                <a:solidFill>
                  <a:schemeClr val="dk1"/>
                </a:solidFill>
              </a:rPr>
              <a:t> assessment of potential claims and </a:t>
            </a:r>
            <a:r>
              <a:rPr b="1" lang="en-GB" sz="1600">
                <a:solidFill>
                  <a:schemeClr val="dk1"/>
                </a:solidFill>
              </a:rPr>
              <a:t>automating</a:t>
            </a:r>
            <a:r>
              <a:rPr lang="en-GB" sz="1600">
                <a:solidFill>
                  <a:schemeClr val="dk1"/>
                </a:solidFill>
              </a:rPr>
              <a:t> the claim prediction process, insurers can save time and resources while improving their overall efficiency and profitability.</a:t>
            </a:r>
            <a:endParaRPr sz="16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●"/>
            </a:pPr>
            <a:r>
              <a:rPr b="1" lang="en-GB" sz="1600">
                <a:solidFill>
                  <a:schemeClr val="dk2"/>
                </a:solidFill>
              </a:rPr>
              <a:t>Better decision-making</a:t>
            </a:r>
            <a:r>
              <a:rPr lang="en-GB" sz="1600"/>
              <a:t>: </a:t>
            </a:r>
            <a:r>
              <a:rPr lang="en-GB" sz="1600">
                <a:solidFill>
                  <a:schemeClr val="dk1"/>
                </a:solidFill>
              </a:rPr>
              <a:t>With accurate predictions of claim costs, </a:t>
            </a:r>
            <a:r>
              <a:rPr lang="en-GB" sz="1600">
                <a:solidFill>
                  <a:schemeClr val="dk1"/>
                </a:solidFill>
              </a:rPr>
              <a:t>insurers can make informed decisions about </a:t>
            </a:r>
            <a:r>
              <a:rPr b="1" lang="en-GB" sz="1600">
                <a:solidFill>
                  <a:schemeClr val="dk1"/>
                </a:solidFill>
              </a:rPr>
              <a:t>setting</a:t>
            </a:r>
            <a:r>
              <a:rPr lang="en-GB" sz="1600">
                <a:solidFill>
                  <a:schemeClr val="dk1"/>
                </a:solidFill>
              </a:rPr>
              <a:t> </a:t>
            </a:r>
            <a:r>
              <a:rPr b="1" lang="en-GB" sz="1600">
                <a:solidFill>
                  <a:schemeClr val="dk1"/>
                </a:solidFill>
              </a:rPr>
              <a:t>premiums and risk management</a:t>
            </a:r>
            <a:r>
              <a:rPr lang="en-GB" sz="1600">
                <a:solidFill>
                  <a:schemeClr val="dk1"/>
                </a:solidFill>
              </a:rPr>
              <a:t>, </a:t>
            </a:r>
            <a:r>
              <a:rPr lang="en-GB" sz="1600">
                <a:solidFill>
                  <a:schemeClr val="dk1"/>
                </a:solidFill>
              </a:rPr>
              <a:t>improving overall profitability and competitiveness.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Conclusion</a:t>
            </a:r>
            <a:endParaRPr b="1"/>
          </a:p>
        </p:txBody>
      </p:sp>
      <p:sp>
        <p:nvSpPr>
          <p:cNvPr id="308" name="Google Shape;308;p43"/>
          <p:cNvSpPr txBox="1"/>
          <p:nvPr>
            <p:ph idx="1" type="body"/>
          </p:nvPr>
        </p:nvSpPr>
        <p:spPr>
          <a:xfrm>
            <a:off x="464113" y="3123575"/>
            <a:ext cx="4260300" cy="17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Future work:</a:t>
            </a:r>
            <a:endParaRPr>
              <a:solidFill>
                <a:schemeClr val="dk1"/>
              </a:solidFill>
            </a:endParaRPr>
          </a:p>
          <a:p>
            <a:pPr indent="-297497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➔"/>
            </a:pPr>
            <a:r>
              <a:rPr lang="en-GB" sz="1400">
                <a:solidFill>
                  <a:schemeClr val="dk1"/>
                </a:solidFill>
              </a:rPr>
              <a:t>Smarter algorithms</a:t>
            </a:r>
            <a:endParaRPr sz="1400">
              <a:solidFill>
                <a:schemeClr val="dk1"/>
              </a:solidFill>
            </a:endParaRPr>
          </a:p>
          <a:p>
            <a:pPr indent="-29749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➔"/>
            </a:pPr>
            <a:r>
              <a:rPr lang="en-GB" sz="1400">
                <a:solidFill>
                  <a:schemeClr val="dk1"/>
                </a:solidFill>
              </a:rPr>
              <a:t>Data drift</a:t>
            </a:r>
            <a:endParaRPr sz="1400">
              <a:solidFill>
                <a:schemeClr val="dk1"/>
              </a:solidFill>
            </a:endParaRPr>
          </a:p>
          <a:p>
            <a:pPr indent="-29749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➔"/>
            </a:pPr>
            <a:r>
              <a:rPr lang="en-GB" sz="1400">
                <a:solidFill>
                  <a:schemeClr val="dk1"/>
                </a:solidFill>
              </a:rPr>
              <a:t>Broader sources</a:t>
            </a:r>
            <a:endParaRPr sz="1400">
              <a:solidFill>
                <a:schemeClr val="dk1"/>
              </a:solidFill>
            </a:endParaRPr>
          </a:p>
          <a:p>
            <a:pPr indent="-29749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➔"/>
            </a:pPr>
            <a:r>
              <a:rPr lang="en-GB" sz="1400">
                <a:solidFill>
                  <a:schemeClr val="dk1"/>
                </a:solidFill>
              </a:rPr>
              <a:t>Other Variables - Occupation, Weather Impact, Car Features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309" name="Google Shape;30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4725" y="661188"/>
            <a:ext cx="3821100" cy="3821100"/>
          </a:xfrm>
          <a:prstGeom prst="roundRect">
            <a:avLst>
              <a:gd fmla="val 4124" name="adj"/>
            </a:avLst>
          </a:prstGeom>
          <a:noFill/>
          <a:ln>
            <a:noFill/>
          </a:ln>
        </p:spPr>
      </p:pic>
      <p:sp>
        <p:nvSpPr>
          <p:cNvPr id="310" name="Google Shape;310;p43"/>
          <p:cNvSpPr txBox="1"/>
          <p:nvPr>
            <p:ph idx="1" type="body"/>
          </p:nvPr>
        </p:nvSpPr>
        <p:spPr>
          <a:xfrm>
            <a:off x="464100" y="956350"/>
            <a:ext cx="3223800" cy="17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Our</a:t>
            </a:r>
            <a:r>
              <a:rPr lang="en-GB">
                <a:solidFill>
                  <a:schemeClr val="dk1"/>
                </a:solidFill>
              </a:rPr>
              <a:t> model: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en-GB" sz="1400">
                <a:solidFill>
                  <a:schemeClr val="dk1"/>
                </a:solidFill>
              </a:rPr>
              <a:t>Tweedie Regressor using Tweedie Mean Deviance scorer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❏"/>
            </a:pPr>
            <a:r>
              <a:rPr lang="en-GB" sz="1400">
                <a:solidFill>
                  <a:schemeClr val="dk1"/>
                </a:solidFill>
              </a:rPr>
              <a:t>Performance: </a:t>
            </a:r>
            <a:endParaRPr sz="1400">
              <a:solidFill>
                <a:schemeClr val="dk1"/>
              </a:solidFill>
            </a:endParaRPr>
          </a:p>
        </p:txBody>
      </p:sp>
      <p:graphicFrame>
        <p:nvGraphicFramePr>
          <p:cNvPr id="311" name="Google Shape;311;p43"/>
          <p:cNvGraphicFramePr/>
          <p:nvPr/>
        </p:nvGraphicFramePr>
        <p:xfrm>
          <a:off x="1100213" y="2336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{18EABEF5-BE1C-4C54-9559-265763D7951B}</a:tableStyleId>
              </a:tblPr>
              <a:tblGrid>
                <a:gridCol w="1247325"/>
                <a:gridCol w="1074425"/>
                <a:gridCol w="1058625"/>
              </a:tblGrid>
              <a:tr h="318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Benchmark</a:t>
                      </a:r>
                      <a:endParaRPr sz="12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chemeClr val="dk1"/>
                          </a:solidFill>
                          <a:highlight>
                            <a:srgbClr val="F8F9FA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0.18029</a:t>
                      </a:r>
                      <a:endParaRPr sz="1050">
                        <a:solidFill>
                          <a:schemeClr val="dk1"/>
                        </a:solidFill>
                        <a:highlight>
                          <a:srgbClr val="F8F9FA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chemeClr val="dk1"/>
                          </a:solidFill>
                          <a:highlight>
                            <a:srgbClr val="F8F9FA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(50% data)</a:t>
                      </a:r>
                      <a:endParaRPr sz="12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88900" rtl="0" algn="l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0.13483</a:t>
                      </a:r>
                      <a:endParaRPr sz="105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  <a:p>
                      <a:pPr indent="0" lvl="0" marL="0" marR="88900" rtl="0" algn="l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(other 50%)</a:t>
                      </a:r>
                      <a:endParaRPr sz="12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318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Tweedie</a:t>
                      </a:r>
                      <a:endParaRPr sz="12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88900" rtl="0" algn="l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Inter"/>
                          <a:ea typeface="Inter"/>
                          <a:cs typeface="Inter"/>
                          <a:sym typeface="Inter"/>
                        </a:rPr>
                        <a:t>0.17958</a:t>
                      </a:r>
                      <a:endParaRPr sz="12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88900" rtl="0" algn="l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0.21841</a:t>
                      </a:r>
                      <a:endParaRPr sz="12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4"/>
          <p:cNvSpPr txBox="1"/>
          <p:nvPr>
            <p:ph type="title"/>
          </p:nvPr>
        </p:nvSpPr>
        <p:spPr>
          <a:xfrm>
            <a:off x="153025" y="1057775"/>
            <a:ext cx="85206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Thanks for your attention!</a:t>
            </a:r>
            <a:endParaRPr b="1"/>
          </a:p>
        </p:txBody>
      </p:sp>
      <p:sp>
        <p:nvSpPr>
          <p:cNvPr id="317" name="Google Shape;317;p44"/>
          <p:cNvSpPr txBox="1"/>
          <p:nvPr>
            <p:ph idx="1" type="body"/>
          </p:nvPr>
        </p:nvSpPr>
        <p:spPr>
          <a:xfrm>
            <a:off x="649800" y="2314825"/>
            <a:ext cx="7844400" cy="24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</a:rPr>
              <a:t>Kaggle. (2023). Travelers University Competition: Leaderboard. Retrieved from</a:t>
            </a:r>
            <a:r>
              <a:rPr lang="en-GB" sz="1100">
                <a:solidFill>
                  <a:srgbClr val="000000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-GB" sz="1100" u="sng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https://www.kaggle.com/competitions/2023-travelers-university-competition/leaderboard?tab=public</a:t>
            </a:r>
            <a:endParaRPr sz="1100" u="sng">
              <a:solidFill>
                <a:srgbClr val="0563C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</a:rPr>
              <a:t>Y. LeCun, L. Bottou, Y. Bengio, &amp; P. Haffner. (2015). Gradient-Based Learning Applied to Document Recognition. </a:t>
            </a:r>
            <a:r>
              <a:rPr i="1" lang="en-GB" sz="1100">
                <a:solidFill>
                  <a:srgbClr val="000000"/>
                </a:solidFill>
              </a:rPr>
              <a:t>arXiv preprint arXiv:1508.06378</a:t>
            </a:r>
            <a:r>
              <a:rPr lang="en-GB" sz="1100">
                <a:solidFill>
                  <a:srgbClr val="000000"/>
                </a:solidFill>
              </a:rPr>
              <a:t>. Retrieved from</a:t>
            </a:r>
            <a:r>
              <a:rPr lang="en-GB" sz="1100">
                <a:solidFill>
                  <a:srgbClr val="000000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-GB" sz="1100" u="sng">
                <a:solidFill>
                  <a:srgbClr val="0563C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https://arxiv.org/pdf/1508.06378.pdf</a:t>
            </a:r>
            <a:endParaRPr sz="1100" u="sng">
              <a:solidFill>
                <a:srgbClr val="0563C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</a:rPr>
              <a:t>ResearchGate. (2018). Combining Predictions of Auto Insurance Claims. Retrieved from</a:t>
            </a:r>
            <a:r>
              <a:rPr lang="en-GB" sz="1100">
                <a:solidFill>
                  <a:srgbClr val="000000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-GB" sz="1100" u="sng">
                <a:solidFill>
                  <a:srgbClr val="0563C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https://www.researchgate.net/publication/327280173_Combining_Predictions_of_Auto_Insurance_Claims</a:t>
            </a:r>
            <a:endParaRPr sz="1100" u="sng">
              <a:solidFill>
                <a:srgbClr val="0563C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</a:rPr>
              <a:t>Rahim, W. A. (Date of Publication). Modelling Insurance Claims Data Using the Tweedie Approach. Medium. Retrieved from</a:t>
            </a:r>
            <a:r>
              <a:rPr lang="en-GB" sz="1100">
                <a:solidFill>
                  <a:srgbClr val="000000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-GB" sz="1100" u="sng">
                <a:solidFill>
                  <a:srgbClr val="0563C1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https://medium.com/@wardarahim25/modelling-insurance-claims-data-using-the-tweedie-approach-94db8b14bfb5</a:t>
            </a:r>
            <a:endParaRPr sz="1100" u="sng">
              <a:solidFill>
                <a:srgbClr val="0563C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</a:rPr>
              <a:t>Scikit-learn developers. (n.d.). Generalized Linear Regression With a Tweedie distribution. scikit-learn. Retrieved from</a:t>
            </a:r>
            <a:r>
              <a:rPr lang="en-GB" sz="1100">
                <a:solidFill>
                  <a:srgbClr val="000000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-GB" sz="1100" u="sng">
                <a:solidFill>
                  <a:srgbClr val="0563C1"/>
                </a:solid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https://scikit-learn.org/stable/auto_examples/linear_model/plot_tweedie_regression_insurance_claims.html</a:t>
            </a:r>
            <a:endParaRPr sz="1100" u="sng">
              <a:solidFill>
                <a:srgbClr val="0563C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0000"/>
                </a:solidFill>
              </a:rPr>
              <a:t>Yang, Y. (n.d.). Actuarial Science at McGill University - Demonstration. McGill University. Retrieved from</a:t>
            </a:r>
            <a:r>
              <a:rPr lang="en-GB" sz="1100">
                <a:solidFill>
                  <a:srgbClr val="000000"/>
                </a:solidFill>
                <a:uFill>
                  <a:noFill/>
                </a:u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-GB" sz="1100" u="sng">
                <a:solidFill>
                  <a:srgbClr val="0563C1"/>
                </a:solidFill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https://www.math.mcgill.ca/yyang/demo.html#results</a:t>
            </a:r>
            <a:endParaRPr sz="1100" u="sng">
              <a:solidFill>
                <a:srgbClr val="0563C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Team </a:t>
            </a:r>
            <a:r>
              <a:rPr b="1" lang="en-GB"/>
              <a:t>members</a:t>
            </a:r>
            <a:endParaRPr b="1"/>
          </a:p>
        </p:txBody>
      </p:sp>
      <p:sp>
        <p:nvSpPr>
          <p:cNvPr id="207" name="Google Shape;20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Rishik Salver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Ganesh Raj Kyatham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Yuyue Sun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Xinran Zhao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Vishnuram Jatin Bangaru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Introduction</a:t>
            </a:r>
            <a:endParaRPr b="1"/>
          </a:p>
        </p:txBody>
      </p:sp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311700" y="1152475"/>
            <a:ext cx="3785700" cy="34164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2222"/>
              </a:lnSpc>
              <a:spcBef>
                <a:spcPts val="0"/>
              </a:spcBef>
              <a:spcAft>
                <a:spcPts val="240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Create a rating plan based on the historical auto claim data, predicting the claim cost for each policy.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4" name="Google Shape;2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8550" y="661263"/>
            <a:ext cx="3821100" cy="3821100"/>
          </a:xfrm>
          <a:prstGeom prst="roundRect">
            <a:avLst>
              <a:gd fmla="val 4817" name="adj"/>
            </a:avLst>
          </a:prstGeom>
          <a:noFill/>
          <a:ln>
            <a:noFill/>
          </a:ln>
          <a:effectLst>
            <a:outerShdw blurRad="57150" rotWithShape="0" algn="bl" dir="756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Data</a:t>
            </a:r>
            <a:endParaRPr/>
          </a:p>
        </p:txBody>
      </p:sp>
      <p:sp>
        <p:nvSpPr>
          <p:cNvPr id="220" name="Google Shape;220;p30"/>
          <p:cNvSpPr txBox="1"/>
          <p:nvPr>
            <p:ph idx="1" type="body"/>
          </p:nvPr>
        </p:nvSpPr>
        <p:spPr>
          <a:xfrm>
            <a:off x="812325" y="2376000"/>
            <a:ext cx="2090100" cy="15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</a:t>
            </a:r>
            <a:r>
              <a:rPr lang="en-GB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ge, gender, area, driving history, credit scores, marital status, education level 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1" name="Google Shape;221;p30"/>
          <p:cNvSpPr txBox="1"/>
          <p:nvPr>
            <p:ph idx="2" type="body"/>
          </p:nvPr>
        </p:nvSpPr>
        <p:spPr>
          <a:xfrm>
            <a:off x="3530400" y="2377558"/>
            <a:ext cx="2090100" cy="15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Financial value, physical type, engine, maximum power, year, safety ratings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2" name="Google Shape;222;p30"/>
          <p:cNvSpPr txBox="1"/>
          <p:nvPr>
            <p:ph idx="3" type="body"/>
          </p:nvPr>
        </p:nvSpPr>
        <p:spPr>
          <a:xfrm>
            <a:off x="6239000" y="2377550"/>
            <a:ext cx="2090100" cy="15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Risk exposure, electronic billing</a:t>
            </a:r>
            <a:r>
              <a:rPr lang="en-GB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term length, numbers of claims made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3" name="Google Shape;223;p30"/>
          <p:cNvSpPr txBox="1"/>
          <p:nvPr>
            <p:ph idx="4" type="subTitle"/>
          </p:nvPr>
        </p:nvSpPr>
        <p:spPr>
          <a:xfrm>
            <a:off x="812325" y="1803600"/>
            <a:ext cx="20901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Policyholder demographics</a:t>
            </a:r>
            <a:endParaRPr>
              <a:solidFill>
                <a:schemeClr val="accent3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24" name="Google Shape;224;p30"/>
          <p:cNvSpPr txBox="1"/>
          <p:nvPr>
            <p:ph idx="5" type="subTitle"/>
          </p:nvPr>
        </p:nvSpPr>
        <p:spPr>
          <a:xfrm>
            <a:off x="3464688" y="18036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Vehicle </a:t>
            </a:r>
            <a:br>
              <a:rPr lang="en-GB">
                <a:solidFill>
                  <a:schemeClr val="accent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</a:br>
            <a:r>
              <a:rPr lang="en-GB">
                <a:solidFill>
                  <a:schemeClr val="accent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information </a:t>
            </a:r>
            <a:endParaRPr>
              <a:solidFill>
                <a:schemeClr val="accent3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25" name="Google Shape;225;p30"/>
          <p:cNvSpPr txBox="1"/>
          <p:nvPr>
            <p:ph idx="6" type="subTitle"/>
          </p:nvPr>
        </p:nvSpPr>
        <p:spPr>
          <a:xfrm>
            <a:off x="6182738" y="1803600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Claim policy</a:t>
            </a:r>
            <a:endParaRPr>
              <a:solidFill>
                <a:schemeClr val="accent3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Data</a:t>
            </a:r>
            <a:endParaRPr b="1"/>
          </a:p>
        </p:txBody>
      </p:sp>
      <p:sp>
        <p:nvSpPr>
          <p:cNvPr id="231" name="Google Shape;23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In total, the training dataset contains over </a:t>
            </a:r>
            <a:r>
              <a:rPr b="1" lang="en-GB">
                <a:solidFill>
                  <a:srgbClr val="000000"/>
                </a:solidFill>
              </a:rPr>
              <a:t>22,000</a:t>
            </a:r>
            <a:r>
              <a:rPr lang="en-GB">
                <a:solidFill>
                  <a:srgbClr val="000000"/>
                </a:solidFill>
              </a:rPr>
              <a:t> individual policy records (including </a:t>
            </a:r>
            <a:r>
              <a:rPr b="1" lang="en-GB">
                <a:solidFill>
                  <a:srgbClr val="000000"/>
                </a:solidFill>
              </a:rPr>
              <a:t>22 variables</a:t>
            </a:r>
            <a:r>
              <a:rPr lang="en-GB">
                <a:solidFill>
                  <a:srgbClr val="000000"/>
                </a:solidFill>
              </a:rPr>
              <a:t>) spanning from 2004 to 2005, </a:t>
            </a:r>
            <a:r>
              <a:rPr b="1" lang="en-GB">
                <a:solidFill>
                  <a:srgbClr val="000000"/>
                </a:solidFill>
                <a:highlight>
                  <a:srgbClr val="FFFFFF"/>
                </a:highlight>
              </a:rPr>
              <a:t>6.8%</a:t>
            </a:r>
            <a:r>
              <a:rPr lang="en-GB">
                <a:solidFill>
                  <a:srgbClr val="000000"/>
                </a:solidFill>
                <a:highlight>
                  <a:srgbClr val="FFFFFF"/>
                </a:highlight>
              </a:rPr>
              <a:t> had at least one claim, </a:t>
            </a:r>
            <a:r>
              <a:rPr lang="en-GB">
                <a:solidFill>
                  <a:srgbClr val="000000"/>
                </a:solidFill>
              </a:rPr>
              <a:t>providing a rich foundation for our analysis.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Validation data is similar to the training data but two variables have been removed.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Exploratory Data Analysis </a:t>
            </a:r>
            <a:br>
              <a:rPr b="1" lang="en-GB"/>
            </a:br>
            <a:endParaRPr b="1"/>
          </a:p>
        </p:txBody>
      </p:sp>
      <p:sp>
        <p:nvSpPr>
          <p:cNvPr id="237" name="Google Shape;237;p32"/>
          <p:cNvSpPr txBox="1"/>
          <p:nvPr>
            <p:ph idx="1" type="body"/>
          </p:nvPr>
        </p:nvSpPr>
        <p:spPr>
          <a:xfrm>
            <a:off x="311700" y="1152475"/>
            <a:ext cx="733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To understand data better, we employed a variety of exploratory data analysis techniques, including: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Char char="●"/>
            </a:pPr>
            <a:r>
              <a:rPr lang="en-GB">
                <a:solidFill>
                  <a:srgbClr val="000000"/>
                </a:solidFill>
              </a:rPr>
              <a:t>Visualization of claim data to identify </a:t>
            </a:r>
            <a:r>
              <a:rPr b="1" lang="en-GB">
                <a:solidFill>
                  <a:srgbClr val="000000"/>
                </a:solidFill>
              </a:rPr>
              <a:t>patterns</a:t>
            </a:r>
            <a:r>
              <a:rPr lang="en-GB">
                <a:solidFill>
                  <a:srgbClr val="000000"/>
                </a:solidFill>
              </a:rPr>
              <a:t> and </a:t>
            </a:r>
            <a:r>
              <a:rPr b="1" lang="en-GB">
                <a:solidFill>
                  <a:srgbClr val="000000"/>
                </a:solidFill>
              </a:rPr>
              <a:t>trends</a:t>
            </a:r>
            <a:r>
              <a:rPr lang="en-GB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Char char="●"/>
            </a:pPr>
            <a:r>
              <a:rPr lang="en-GB">
                <a:solidFill>
                  <a:srgbClr val="000000"/>
                </a:solidFill>
              </a:rPr>
              <a:t>Descriptive statistics to summarize claim data and identify </a:t>
            </a:r>
            <a:r>
              <a:rPr b="1" lang="en-GB">
                <a:solidFill>
                  <a:srgbClr val="000000"/>
                </a:solidFill>
              </a:rPr>
              <a:t>outliers</a:t>
            </a:r>
            <a:r>
              <a:rPr lang="en-GB">
                <a:solidFill>
                  <a:srgbClr val="000000"/>
                </a:solidFill>
              </a:rPr>
              <a:t> or </a:t>
            </a:r>
            <a:r>
              <a:rPr b="1" lang="en-GB">
                <a:solidFill>
                  <a:srgbClr val="000000"/>
                </a:solidFill>
              </a:rPr>
              <a:t>missing</a:t>
            </a:r>
            <a:r>
              <a:rPr lang="en-GB">
                <a:solidFill>
                  <a:srgbClr val="000000"/>
                </a:solidFill>
              </a:rPr>
              <a:t> </a:t>
            </a:r>
            <a:r>
              <a:rPr b="1" lang="en-GB">
                <a:solidFill>
                  <a:srgbClr val="000000"/>
                </a:solidFill>
              </a:rPr>
              <a:t>values</a:t>
            </a:r>
            <a:r>
              <a:rPr lang="en-GB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roxima Nova"/>
              <a:buChar char="●"/>
            </a:pPr>
            <a:r>
              <a:rPr b="1" lang="en-GB">
                <a:solidFill>
                  <a:srgbClr val="000000"/>
                </a:solidFill>
              </a:rPr>
              <a:t>Correlation</a:t>
            </a:r>
            <a:r>
              <a:rPr lang="en-GB">
                <a:solidFill>
                  <a:srgbClr val="000000"/>
                </a:solidFill>
              </a:rPr>
              <a:t> </a:t>
            </a:r>
            <a:r>
              <a:rPr b="1" lang="en-GB">
                <a:solidFill>
                  <a:srgbClr val="000000"/>
                </a:solidFill>
              </a:rPr>
              <a:t>analysis</a:t>
            </a:r>
            <a:r>
              <a:rPr lang="en-GB">
                <a:solidFill>
                  <a:srgbClr val="000000"/>
                </a:solidFill>
              </a:rPr>
              <a:t> to identify relationships between claim variables and potential contributing factors.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50">
                <a:solidFill>
                  <a:srgbClr val="000000"/>
                </a:solidFill>
              </a:rPr>
              <a:t>Exploratory Data Analysis</a:t>
            </a:r>
            <a:endParaRPr b="1" sz="275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43" name="Google Shape;243;p33"/>
          <p:cNvSpPr txBox="1"/>
          <p:nvPr/>
        </p:nvSpPr>
        <p:spPr>
          <a:xfrm>
            <a:off x="4919100" y="445025"/>
            <a:ext cx="39132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Proxima Nova"/>
                <a:ea typeface="Proxima Nova"/>
                <a:cs typeface="Proxima Nova"/>
                <a:sym typeface="Proxima Nova"/>
              </a:rPr>
              <a:t>For policy with at least one claim: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-GB" sz="1200">
                <a:latin typeface="Proxima Nova"/>
                <a:ea typeface="Proxima Nova"/>
                <a:cs typeface="Proxima Nova"/>
                <a:sym typeface="Proxima Nova"/>
              </a:rPr>
              <a:t>The average claim cost is $2391.69.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Proxima Nova"/>
              <a:buChar char="●"/>
            </a:pPr>
            <a:r>
              <a:rPr lang="en-GB" sz="1200">
                <a:latin typeface="Proxima Nova"/>
                <a:ea typeface="Proxima Nova"/>
                <a:cs typeface="Proxima Nova"/>
                <a:sym typeface="Proxima Nova"/>
              </a:rPr>
              <a:t>75% of claims have a cost of less than $2408.52.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44" name="Google Shape;24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91525"/>
            <a:ext cx="8839202" cy="2620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50">
                <a:solidFill>
                  <a:srgbClr val="000000"/>
                </a:solidFill>
              </a:rPr>
              <a:t>Exploratory Data Analysis</a:t>
            </a:r>
            <a:endParaRPr b="1"/>
          </a:p>
        </p:txBody>
      </p:sp>
      <p:pic>
        <p:nvPicPr>
          <p:cNvPr id="250" name="Google Shape;25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513" y="1118463"/>
            <a:ext cx="4114563" cy="2712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104" y="1170125"/>
            <a:ext cx="3973048" cy="260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0775" y="816225"/>
            <a:ext cx="4136433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50">
                <a:solidFill>
                  <a:srgbClr val="000000"/>
                </a:solidFill>
              </a:rPr>
              <a:t>Exploratory Data Analysis</a:t>
            </a:r>
            <a:endParaRPr b="1"/>
          </a:p>
        </p:txBody>
      </p:sp>
      <p:sp>
        <p:nvSpPr>
          <p:cNvPr id="258" name="Google Shape;258;p35"/>
          <p:cNvSpPr txBox="1"/>
          <p:nvPr/>
        </p:nvSpPr>
        <p:spPr>
          <a:xfrm>
            <a:off x="435900" y="1123625"/>
            <a:ext cx="3370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ts val="1800"/>
              <a:buFont typeface="Proxima Nova"/>
              <a:buChar char="●"/>
            </a:pPr>
            <a:r>
              <a:rPr lang="en-GB" sz="18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Investigating the relationships between different variables and their impact on claim costs. – getting rid of high correlation variables and irrelevant variable</a:t>
            </a:r>
            <a:endParaRPr sz="24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AI Simple">
  <a:themeElements>
    <a:clrScheme name="Simple Light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F9744D"/>
      </a:accent1>
      <a:accent2>
        <a:srgbClr val="E1F0C4"/>
      </a:accent2>
      <a:accent3>
        <a:srgbClr val="6BAB90"/>
      </a:accent3>
      <a:accent4>
        <a:srgbClr val="A4CCBB"/>
      </a:accent4>
      <a:accent5>
        <a:srgbClr val="3EABCA"/>
      </a:accent5>
      <a:accent6>
        <a:srgbClr val="C3455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